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6"/>
  </p:notesMasterIdLst>
  <p:sldIdLst>
    <p:sldId id="256" r:id="rId2"/>
    <p:sldId id="258" r:id="rId3"/>
    <p:sldId id="275" r:id="rId4"/>
    <p:sldId id="261" r:id="rId5"/>
    <p:sldId id="262" r:id="rId6"/>
    <p:sldId id="263" r:id="rId7"/>
    <p:sldId id="264" r:id="rId8"/>
    <p:sldId id="268" r:id="rId9"/>
    <p:sldId id="270" r:id="rId10"/>
    <p:sldId id="269" r:id="rId11"/>
    <p:sldId id="265" r:id="rId12"/>
    <p:sldId id="267" r:id="rId13"/>
    <p:sldId id="266" r:id="rId14"/>
    <p:sldId id="271" r:id="rId15"/>
  </p:sldIdLst>
  <p:sldSz cx="12192000" cy="6858000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1E62B78F-38F6-4A64-8639-CE7BE0C9D5E3}">
          <p14:sldIdLst/>
        </p14:section>
        <p14:section name="Section sans titre" id="{DCE6D42F-04F4-453E-9C8F-9830C21FA1F7}">
          <p14:sldIdLst>
            <p14:sldId id="256"/>
            <p14:sldId id="258"/>
            <p14:sldId id="275"/>
            <p14:sldId id="261"/>
            <p14:sldId id="262"/>
            <p14:sldId id="263"/>
            <p14:sldId id="264"/>
            <p14:sldId id="268"/>
            <p14:sldId id="270"/>
            <p14:sldId id="269"/>
            <p14:sldId id="265"/>
            <p14:sldId id="267"/>
            <p14:sldId id="266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o" initials="E" lastIdx="1" clrIdx="0">
    <p:extLst>
      <p:ext uri="{19B8F6BF-5375-455C-9EA6-DF929625EA0E}">
        <p15:presenceInfo xmlns:p15="http://schemas.microsoft.com/office/powerpoint/2012/main" userId="El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D49362"/>
    <a:srgbClr val="814B23"/>
    <a:srgbClr val="B86B32"/>
    <a:srgbClr val="FF9900"/>
    <a:srgbClr val="54823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7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-2760" y="-108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9EA6A-F85B-4E1E-AC8C-BC15EEC8901F}" type="datetimeFigureOut">
              <a:rPr lang="fr-FR" smtClean="0"/>
              <a:pPr/>
              <a:t>19/09/2023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C184F-C290-403E-A156-75F76B7731A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82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8DB4-FB47-4944-874B-FD1452D1F426}" type="datetime1">
              <a:rPr lang="fr-FR" smtClean="0"/>
              <a:pPr/>
              <a:t>19/09/2023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C93-7887-454F-9D0E-49BCDAC41C5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456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FF27-0FC0-46DB-9764-A0EDD1155066}" type="datetime1">
              <a:rPr lang="fr-FR" smtClean="0"/>
              <a:pPr/>
              <a:t>19/09/2023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C93-7887-454F-9D0E-49BCDAC41C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219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5297A-0F2E-4C49-8FF1-D1010CB14E02}" type="datetime1">
              <a:rPr lang="fr-FR" smtClean="0"/>
              <a:pPr/>
              <a:t>19/09/2023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C93-7887-454F-9D0E-49BCDAC41C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959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C93-7887-454F-9D0E-49BCDAC41C5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3936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49E6E-45E1-4C0F-99D3-0D22AF676E81}" type="datetime1">
              <a:rPr lang="fr-FR" smtClean="0"/>
              <a:pPr/>
              <a:t>19/09/2023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C93-7887-454F-9D0E-49BCDAC41C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983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B2A0D-AB32-447A-ACB2-DD3804CBE5C5}" type="datetime1">
              <a:rPr lang="fr-FR" smtClean="0"/>
              <a:pPr/>
              <a:t>19/09/2023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C93-7887-454F-9D0E-49BCDAC41C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335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3F06-8107-41DB-A5B4-DB5C7ADE369C}" type="datetime1">
              <a:rPr lang="fr-FR" smtClean="0"/>
              <a:pPr/>
              <a:t>19/09/2023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C93-7887-454F-9D0E-49BCDAC41C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784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009C-4863-4F55-A66E-042B1BA7C873}" type="datetime1">
              <a:rPr lang="fr-FR" smtClean="0"/>
              <a:pPr/>
              <a:t>19/09/2023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C93-7887-454F-9D0E-49BCDAC41C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335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57B90-03E0-45EE-BC73-34B87370DED5}" type="datetime1">
              <a:rPr lang="fr-FR" smtClean="0"/>
              <a:pPr/>
              <a:t>19/09/2023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C93-7887-454F-9D0E-49BCDAC41C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6146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0CAA6-B176-403D-A96D-52A141F7741A}" type="datetime1">
              <a:rPr lang="fr-FR" smtClean="0"/>
              <a:pPr/>
              <a:t>19/09/2023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C93-7887-454F-9D0E-49BCDAC41C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086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F3D8-1F0C-476C-9280-5FBCBD5423C2}" type="datetime1">
              <a:rPr lang="fr-FR" smtClean="0"/>
              <a:pPr/>
              <a:t>19/09/2023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0C93-7887-454F-9D0E-49BCDAC41C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1055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DDC0D5-4162-BD0C-0DD2-307E8DDB49CE}"/>
              </a:ext>
            </a:extLst>
          </p:cNvPr>
          <p:cNvSpPr/>
          <p:nvPr userDrawn="1"/>
        </p:nvSpPr>
        <p:spPr>
          <a:xfrm>
            <a:off x="403251" y="-38990"/>
            <a:ext cx="146101" cy="51633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1B4CFE-50B9-3968-46C9-F728038F3C32}"/>
              </a:ext>
            </a:extLst>
          </p:cNvPr>
          <p:cNvSpPr/>
          <p:nvPr userDrawn="1"/>
        </p:nvSpPr>
        <p:spPr>
          <a:xfrm>
            <a:off x="662766" y="3108961"/>
            <a:ext cx="146101" cy="38274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1E21C1-5838-4C33-31F3-67AE43911FA3}"/>
              </a:ext>
            </a:extLst>
          </p:cNvPr>
          <p:cNvSpPr/>
          <p:nvPr userDrawn="1"/>
        </p:nvSpPr>
        <p:spPr>
          <a:xfrm>
            <a:off x="2924355" y="6493386"/>
            <a:ext cx="9267645" cy="2884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C73C62C-C93B-DA3B-7CB8-C204FB0A7956}"/>
              </a:ext>
            </a:extLst>
          </p:cNvPr>
          <p:cNvSpPr txBox="1"/>
          <p:nvPr userDrawn="1"/>
        </p:nvSpPr>
        <p:spPr>
          <a:xfrm>
            <a:off x="4511618" y="6517429"/>
            <a:ext cx="52313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  <a:latin typeface="Bahnschrift" panose="020B0502040204020203" pitchFamily="34" charset="0"/>
              </a:rPr>
              <a:t>ASSOCIATION</a:t>
            </a:r>
            <a:r>
              <a:rPr lang="fr-FR" sz="1000" b="1" baseline="0" dirty="0">
                <a:solidFill>
                  <a:schemeClr val="bg1"/>
                </a:solidFill>
                <a:latin typeface="Bahnschrift" panose="020B0502040204020203" pitchFamily="34" charset="0"/>
              </a:rPr>
              <a:t> DES TECHNICIENS SUPERIEURS DES METIERS DE LA CONSTRUCTION</a:t>
            </a:r>
            <a:endParaRPr lang="fr-FR" sz="10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40A4F2B-6483-BE6B-5DEF-D8996A25D55F}"/>
              </a:ext>
            </a:extLst>
          </p:cNvPr>
          <p:cNvSpPr txBox="1"/>
          <p:nvPr userDrawn="1"/>
        </p:nvSpPr>
        <p:spPr>
          <a:xfrm>
            <a:off x="2918810" y="6523945"/>
            <a:ext cx="2783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  <a:latin typeface="Bahnschrift" panose="020B0502040204020203" pitchFamily="34" charset="0"/>
              </a:rPr>
              <a:t>ASSEMBLEE GENERALE</a:t>
            </a:r>
            <a:endParaRPr lang="fr-FR" sz="105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C4D122-614A-2198-BD28-2DE1DCAF57C1}"/>
              </a:ext>
            </a:extLst>
          </p:cNvPr>
          <p:cNvSpPr/>
          <p:nvPr userDrawn="1"/>
        </p:nvSpPr>
        <p:spPr>
          <a:xfrm>
            <a:off x="4493113" y="6493386"/>
            <a:ext cx="45719" cy="288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A799AA-E317-21B7-836A-02CA760D12FA}"/>
              </a:ext>
            </a:extLst>
          </p:cNvPr>
          <p:cNvSpPr/>
          <p:nvPr userDrawn="1"/>
        </p:nvSpPr>
        <p:spPr>
          <a:xfrm>
            <a:off x="10974013" y="6493386"/>
            <a:ext cx="45719" cy="288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F8D69D-0341-43B4-C606-E238D61C5CD9}"/>
              </a:ext>
            </a:extLst>
          </p:cNvPr>
          <p:cNvSpPr/>
          <p:nvPr userDrawn="1"/>
        </p:nvSpPr>
        <p:spPr>
          <a:xfrm>
            <a:off x="9430328" y="6497888"/>
            <a:ext cx="45719" cy="288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EA7473-90E3-BFA6-46F2-A52F7604AE73}"/>
              </a:ext>
            </a:extLst>
          </p:cNvPr>
          <p:cNvSpPr txBox="1"/>
          <p:nvPr userDrawn="1"/>
        </p:nvSpPr>
        <p:spPr>
          <a:xfrm>
            <a:off x="10999269" y="6517429"/>
            <a:ext cx="11736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  <a:latin typeface="Bahnschrift" panose="020B0502040204020203" pitchFamily="34" charset="0"/>
              </a:rPr>
              <a:t>7 OCTOBRE 2023</a:t>
            </a:r>
            <a:endParaRPr lang="fr-FR" sz="105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16" name="Image 15" descr="Logo 2014 TS Bât EEC-1.jpg">
            <a:extLst>
              <a:ext uri="{FF2B5EF4-FFF2-40B4-BE49-F238E27FC236}">
                <a16:creationId xmlns:a16="http://schemas.microsoft.com/office/drawing/2014/main" id="{7C274DB4-1B94-BDCA-E50F-BAEB5838D2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9444245" y="6176512"/>
            <a:ext cx="1535039" cy="61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9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5" Type="http://schemas.openxmlformats.org/officeDocument/2006/relationships/image" Target="../media/image26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Relationship Id="rId1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B36884C-02B3-4C1B-AE0D-AEA37903A62B}"/>
              </a:ext>
            </a:extLst>
          </p:cNvPr>
          <p:cNvSpPr txBox="1"/>
          <p:nvPr/>
        </p:nvSpPr>
        <p:spPr>
          <a:xfrm>
            <a:off x="362105" y="2251946"/>
            <a:ext cx="31933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7 OCTOBRE 2023</a:t>
            </a:r>
          </a:p>
          <a:p>
            <a:endParaRPr lang="fr-FR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921" y="1833342"/>
            <a:ext cx="38972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ASSEMBLEE GENERALE</a:t>
            </a: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32" y="424562"/>
            <a:ext cx="841236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36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ASSOCIATION DES TECHNICIENS SUPERIEURS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36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DES METIERS DE LA CONSTRUCTION</a:t>
            </a:r>
            <a:endParaRPr kumimoji="0" lang="fr-FR" altLang="fr-FR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8101" y="5389543"/>
            <a:ext cx="148356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i="1" dirty="0">
                <a:latin typeface="+mj-lt"/>
                <a:cs typeface="Calibri Light" panose="020F0302020204030204" pitchFamily="34" charset="0"/>
              </a:rPr>
              <a:t>AG Automne 2022</a:t>
            </a:r>
            <a:endParaRPr kumimoji="0" lang="fr-FR" altLang="fr-FR" sz="1200" i="1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804535-79FD-9300-E017-D26A2617D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0570" y="6074229"/>
            <a:ext cx="1483566" cy="7837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451E87C-1B69-EFAF-8BCC-426A78218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142" y="1952430"/>
            <a:ext cx="6565907" cy="360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87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127" y="2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31" y="670784"/>
            <a:ext cx="55482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Calibri Light" panose="020F0302020204030204" pitchFamily="34" charset="0"/>
              </a:rPr>
              <a:t>PRESENTATION DES POLOS</a:t>
            </a:r>
            <a:endParaRPr kumimoji="0" lang="fr-FR" altLang="fr-FR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000" y="1003749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9399" y="1967586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9272" y="2971333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medical-notes-symbol-of-a-list-paper-on-a-clipboard_318-616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68419" y="3893013"/>
            <a:ext cx="444910" cy="444910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56" y="5615748"/>
            <a:ext cx="910667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i="1" dirty="0">
                <a:latin typeface="+mj-lt"/>
                <a:cs typeface="Calibri Light" panose="020F0302020204030204" pitchFamily="34" charset="0"/>
              </a:rPr>
              <a:t>Afin de financer nos projets nous vous proposons les polos de l’Association pour un montant de 25 €.</a:t>
            </a:r>
            <a:endParaRPr kumimoji="0" lang="fr-FR" altLang="fr-FR" sz="1200" i="1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4797" y="4666496"/>
            <a:ext cx="249717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1" u="none" strike="noStrike" cap="none" normalizeH="0" baseline="0" dirty="0">
                <a:ln>
                  <a:noFill/>
                </a:ln>
                <a:effectLst/>
                <a:latin typeface="+mj-lt"/>
                <a:cs typeface="Calibri Light" panose="020F0302020204030204" pitchFamily="34" charset="0"/>
              </a:rPr>
              <a:t>TEXTE</a:t>
            </a:r>
            <a:endParaRPr kumimoji="0" lang="fr-FR" altLang="fr-FR" sz="1200" i="1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CA3C8D4-8283-DA33-46A9-E07FE810F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0570" y="6074229"/>
            <a:ext cx="1483566" cy="7837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7BFA1C-A565-5CF5-B4CE-41798B9AD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89" y="1349504"/>
            <a:ext cx="4522042" cy="403700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94051DC-DEA1-C3D6-E7F2-0566A34664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46" y="1468057"/>
            <a:ext cx="2857500" cy="403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87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127" y="2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31" y="670784"/>
            <a:ext cx="99815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40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RECHERCHE DE BENEVOLES POUR LES JURYS BTS</a:t>
            </a:r>
            <a:endParaRPr kumimoji="0" lang="fr-FR" altLang="fr-FR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000" y="1003749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9399" y="1967586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9272" y="2971333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8925" y="3048002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8798" y="3737845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jury-group-vector-icon-meeting-symbol-simple-flat-design-on-white-background-400-163413598.jpg"/>
          <p:cNvPicPr>
            <a:picLocks noChangeAspect="1"/>
          </p:cNvPicPr>
          <p:nvPr/>
        </p:nvPicPr>
        <p:blipFill>
          <a:blip r:embed="rId2" cstate="print"/>
          <a:srcRect l="13628" t="23349" r="12140" b="23907"/>
          <a:stretch>
            <a:fillRect/>
          </a:stretch>
        </p:blipFill>
        <p:spPr>
          <a:xfrm>
            <a:off x="11508362" y="4619324"/>
            <a:ext cx="598574" cy="425302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925" y="1533379"/>
            <a:ext cx="19536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b="1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400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BTS BATIMENT</a:t>
            </a:r>
            <a:endParaRPr kumimoji="0" lang="fr-FR" altLang="fr-FR" sz="2400" b="1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6" name="Flèche droite 15"/>
          <p:cNvSpPr/>
          <p:nvPr/>
        </p:nvSpPr>
        <p:spPr>
          <a:xfrm>
            <a:off x="2770496" y="4012439"/>
            <a:ext cx="8296899" cy="345907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7264" y="3914042"/>
            <a:ext cx="5020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Juin</a:t>
            </a:r>
            <a:endParaRPr kumimoji="0" lang="fr-FR" altLang="fr-FR" sz="1600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6677" y="3933731"/>
            <a:ext cx="6110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Mars</a:t>
            </a:r>
            <a:endParaRPr kumimoji="0" lang="fr-FR" altLang="fr-FR" sz="1600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6773592" y="4094333"/>
            <a:ext cx="141467" cy="1833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9959" y="1694271"/>
            <a:ext cx="249717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i="1" dirty="0">
                <a:latin typeface="+mj-lt"/>
                <a:cs typeface="Calibri Light" panose="020F0302020204030204" pitchFamily="34" charset="0"/>
              </a:rPr>
              <a:t>SOUTENANCE ORALE DU </a:t>
            </a:r>
            <a:r>
              <a:rPr lang="fr-FR" altLang="fr-FR" sz="1600" b="1" i="1" dirty="0">
                <a:latin typeface="+mj-lt"/>
                <a:cs typeface="Calibri Light" panose="020F0302020204030204" pitchFamily="34" charset="0"/>
              </a:rPr>
              <a:t>RAPPORT D’ACTIVITE U61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i="1" dirty="0">
                <a:latin typeface="+mj-lt"/>
                <a:cs typeface="Calibri Light" panose="020F0302020204030204" pitchFamily="34" charset="0"/>
              </a:rPr>
              <a:t>Stage effectué en 1</a:t>
            </a:r>
            <a:r>
              <a:rPr lang="fr-FR" altLang="fr-FR" sz="1600" i="1" baseline="30000" dirty="0">
                <a:latin typeface="+mj-lt"/>
                <a:cs typeface="Calibri Light" panose="020F0302020204030204" pitchFamily="34" charset="0"/>
              </a:rPr>
              <a:t>ère</a:t>
            </a:r>
            <a:r>
              <a:rPr lang="fr-FR" altLang="fr-FR" sz="1600" i="1" dirty="0">
                <a:latin typeface="+mj-lt"/>
                <a:cs typeface="Calibri Light" panose="020F0302020204030204" pitchFamily="34" charset="0"/>
              </a:rPr>
              <a:t> année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1" u="none" strike="noStrike" cap="none" normalizeH="0" baseline="0" dirty="0">
                <a:ln>
                  <a:noFill/>
                </a:ln>
                <a:effectLst/>
                <a:latin typeface="+mj-lt"/>
                <a:cs typeface="Calibri Light" panose="020F0302020204030204" pitchFamily="34" charset="0"/>
              </a:rPr>
              <a:t>Durée :</a:t>
            </a:r>
            <a:r>
              <a:rPr kumimoji="0" lang="fr-FR" altLang="fr-FR" sz="1400" i="1" u="none" strike="noStrike" cap="none" normalizeH="0" dirty="0">
                <a:ln>
                  <a:noFill/>
                </a:ln>
                <a:effectLst/>
                <a:latin typeface="+mj-lt"/>
                <a:cs typeface="Calibri Light" panose="020F0302020204030204" pitchFamily="34" charset="0"/>
              </a:rPr>
              <a:t> 30 min lecture + 30 min oral  par élève</a:t>
            </a:r>
            <a:endParaRPr kumimoji="0" lang="fr-FR" altLang="fr-FR" sz="1400" i="1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cxnSp>
        <p:nvCxnSpPr>
          <p:cNvPr id="31" name="Connecteur droit 30"/>
          <p:cNvCxnSpPr/>
          <p:nvPr/>
        </p:nvCxnSpPr>
        <p:spPr>
          <a:xfrm flipV="1">
            <a:off x="9955268" y="3289108"/>
            <a:ext cx="0" cy="8703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4808" y="1441741"/>
            <a:ext cx="2497177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i="1" dirty="0">
                <a:latin typeface="+mj-lt"/>
                <a:cs typeface="Calibri Light" panose="020F0302020204030204" pitchFamily="34" charset="0"/>
              </a:rPr>
              <a:t>SOUTENANCE ORALE DE</a:t>
            </a:r>
            <a:endParaRPr lang="fr-FR" altLang="fr-FR" sz="1600" b="1" i="1" dirty="0"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b="1" i="1" dirty="0">
                <a:latin typeface="+mj-lt"/>
                <a:cs typeface="Calibri Light" panose="020F0302020204030204" pitchFamily="34" charset="0"/>
              </a:rPr>
              <a:t>PROJET U42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i="1" dirty="0">
                <a:latin typeface="+mj-lt"/>
                <a:cs typeface="Calibri Light" panose="020F0302020204030204" pitchFamily="34" charset="0"/>
              </a:rPr>
              <a:t>Phase Conception (BE Structure et autres)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i="1" dirty="0">
                <a:cs typeface="Calibri Light" panose="020F0302020204030204" pitchFamily="34" charset="0"/>
              </a:rPr>
              <a:t>Durée : 60 min lecture + 45 min oral  par élève</a:t>
            </a:r>
            <a:endParaRPr lang="fr-FR" altLang="fr-FR" sz="1400" i="1" dirty="0"/>
          </a:p>
        </p:txBody>
      </p:sp>
      <p:cxnSp>
        <p:nvCxnSpPr>
          <p:cNvPr id="35" name="Connecteur droit 34"/>
          <p:cNvCxnSpPr/>
          <p:nvPr/>
        </p:nvCxnSpPr>
        <p:spPr>
          <a:xfrm flipV="1">
            <a:off x="6844218" y="3305032"/>
            <a:ext cx="0" cy="8703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V="1">
            <a:off x="10604460" y="4188931"/>
            <a:ext cx="0" cy="3357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9740" y="4256509"/>
            <a:ext cx="249717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i="1" dirty="0">
                <a:latin typeface="+mj-lt"/>
                <a:cs typeface="Calibri Light" panose="020F0302020204030204" pitchFamily="34" charset="0"/>
              </a:rPr>
              <a:t>SOUTENANCE ORALE DE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b="1" i="1" dirty="0">
                <a:latin typeface="+mj-lt"/>
                <a:cs typeface="Calibri Light" panose="020F0302020204030204" pitchFamily="34" charset="0"/>
              </a:rPr>
              <a:t>PROJET U5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i="1" dirty="0">
                <a:latin typeface="+mj-lt"/>
                <a:cs typeface="Calibri Light" panose="020F0302020204030204" pitchFamily="34" charset="0"/>
              </a:rPr>
              <a:t>Phase Construction (Réalisation)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i="1" dirty="0">
                <a:cs typeface="Calibri Light" panose="020F0302020204030204" pitchFamily="34" charset="0"/>
              </a:rPr>
              <a:t>Durée : 60 min lecture + 60 min oral  par élève</a:t>
            </a:r>
            <a:endParaRPr kumimoji="0" lang="fr-FR" altLang="fr-FR" sz="1600" i="1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sp>
        <p:nvSpPr>
          <p:cNvPr id="40" name="Flèche droite 39"/>
          <p:cNvSpPr/>
          <p:nvPr/>
        </p:nvSpPr>
        <p:spPr>
          <a:xfrm>
            <a:off x="914400" y="4039287"/>
            <a:ext cx="1182660" cy="310729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631" y="3628119"/>
            <a:ext cx="6115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6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rPr>
              <a:t>Stage </a:t>
            </a:r>
            <a:endParaRPr kumimoji="0" lang="fr-FR" altLang="fr-FR" sz="1200" i="1" u="none" strike="noStrike" cap="none" normalizeH="0" baseline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48" name="Groupe 47"/>
          <p:cNvGrpSpPr/>
          <p:nvPr/>
        </p:nvGrpSpPr>
        <p:grpSpPr>
          <a:xfrm>
            <a:off x="1449527" y="4122390"/>
            <a:ext cx="430012" cy="153608"/>
            <a:chOff x="1449527" y="4229801"/>
            <a:chExt cx="430012" cy="15360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833820" y="4229801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756217" y="423073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678607" y="423166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604740" y="4230731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527137" y="423166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449527" y="423259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990457" y="4123325"/>
            <a:ext cx="430012" cy="153608"/>
            <a:chOff x="1449527" y="4229801"/>
            <a:chExt cx="430012" cy="15360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833820" y="4229801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756217" y="423073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678607" y="423166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604740" y="4230731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527137" y="423166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449527" y="423259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27" y="3947149"/>
            <a:ext cx="1101584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1</a:t>
            </a:r>
            <a:r>
              <a:rPr lang="fr-FR" altLang="fr-FR" b="1" i="1" baseline="30000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ère</a:t>
            </a:r>
            <a:r>
              <a:rPr lang="fr-FR" altLang="fr-FR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année</a:t>
            </a:r>
            <a:endParaRPr kumimoji="0" lang="fr-FR" altLang="fr-FR" b="1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57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4017" y="3949453"/>
            <a:ext cx="1348446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2ième année</a:t>
            </a:r>
            <a:endParaRPr kumimoji="0" lang="fr-FR" altLang="fr-FR" b="1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61" name="Groupe 60"/>
          <p:cNvGrpSpPr/>
          <p:nvPr/>
        </p:nvGrpSpPr>
        <p:grpSpPr>
          <a:xfrm>
            <a:off x="9500046" y="4111016"/>
            <a:ext cx="430012" cy="153608"/>
            <a:chOff x="1449527" y="4229801"/>
            <a:chExt cx="430012" cy="153608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833820" y="4229801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756217" y="423073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678607" y="423166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604740" y="4230731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527137" y="423166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449527" y="423259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8" name="Groupe 67"/>
          <p:cNvGrpSpPr/>
          <p:nvPr/>
        </p:nvGrpSpPr>
        <p:grpSpPr>
          <a:xfrm>
            <a:off x="10145132" y="4117242"/>
            <a:ext cx="430012" cy="153608"/>
            <a:chOff x="1449527" y="4229801"/>
            <a:chExt cx="430012" cy="153608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833820" y="4229801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756217" y="423073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678607" y="423166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604740" y="4230731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527137" y="423166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449527" y="423259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0524811" y="4095658"/>
            <a:ext cx="141467" cy="1833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9886213" y="4095658"/>
            <a:ext cx="141467" cy="1833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6175" y="3391278"/>
            <a:ext cx="14048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rPr>
              <a:t>Projet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rPr>
              <a:t>Conception</a:t>
            </a:r>
            <a:endParaRPr kumimoji="0" lang="fr-FR" altLang="fr-FR" sz="1200" i="1" u="none" strike="noStrike" cap="none" normalizeH="0" baseline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</a:endParaRPr>
          </a:p>
        </p:txBody>
      </p:sp>
      <p:sp>
        <p:nvSpPr>
          <p:cNvPr id="76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514" y="3386726"/>
            <a:ext cx="9666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rPr>
              <a:t>Projet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1" u="none" strike="noStrike" cap="none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cs typeface="Calibri Light" panose="020F0302020204030204" pitchFamily="34" charset="0"/>
              </a:rPr>
              <a:t>Construction</a:t>
            </a:r>
            <a:endParaRPr kumimoji="0" lang="fr-FR" altLang="fr-FR" sz="1200" i="1" u="none" strike="noStrike" cap="none" normalizeH="0" baseline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</a:endParaRPr>
          </a:p>
        </p:txBody>
      </p:sp>
      <p:sp>
        <p:nvSpPr>
          <p:cNvPr id="77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3653" y="5263653"/>
            <a:ext cx="44469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Sans la participation d’un professionnel au jury,</a:t>
            </a:r>
            <a:br>
              <a:rPr lang="fr-FR" altLang="fr-FR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</a:br>
            <a:r>
              <a:rPr lang="fr-FR" altLang="fr-FR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l’évaluation du candidat ne peut avoir lieu !</a:t>
            </a:r>
          </a:p>
        </p:txBody>
      </p:sp>
      <p:pic>
        <p:nvPicPr>
          <p:cNvPr id="78" name="Image 77" descr="istockphoto-1187344927-170667a.jpg"/>
          <p:cNvPicPr>
            <a:picLocks noChangeAspect="1"/>
          </p:cNvPicPr>
          <p:nvPr/>
        </p:nvPicPr>
        <p:blipFill>
          <a:blip r:embed="rId3" cstate="print"/>
          <a:srcRect r="11375"/>
          <a:stretch>
            <a:fillRect/>
          </a:stretch>
        </p:blipFill>
        <p:spPr>
          <a:xfrm>
            <a:off x="944607" y="5101482"/>
            <a:ext cx="788657" cy="88988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3AADA4-C045-095E-198F-68C92E27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0570" y="6074229"/>
            <a:ext cx="1483566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87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127" y="2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31" y="670784"/>
            <a:ext cx="99815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40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RECHERCHE DE BENEVOLES POUR LES JURYS BTS</a:t>
            </a:r>
            <a:endParaRPr kumimoji="0" lang="fr-FR" altLang="fr-FR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000" y="1003749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9399" y="1967586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9272" y="2971333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8925" y="3048002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8798" y="3737845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jury-group-vector-icon-meeting-symbol-simple-flat-design-on-white-background-400-163413598.jpg"/>
          <p:cNvPicPr>
            <a:picLocks noChangeAspect="1"/>
          </p:cNvPicPr>
          <p:nvPr/>
        </p:nvPicPr>
        <p:blipFill>
          <a:blip r:embed="rId2" cstate="print"/>
          <a:srcRect l="13628" t="23349" r="12140" b="23907"/>
          <a:stretch>
            <a:fillRect/>
          </a:stretch>
        </p:blipFill>
        <p:spPr>
          <a:xfrm>
            <a:off x="11508362" y="4619324"/>
            <a:ext cx="598574" cy="425302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925" y="1533379"/>
            <a:ext cx="712073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b="1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400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BTS MANAGEMENT ECONOMIQUE DE LA CONSTRUCTION</a:t>
            </a:r>
            <a:endParaRPr kumimoji="0" lang="fr-FR" altLang="fr-FR" sz="2400" b="1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6" name="Flèche droite 15"/>
          <p:cNvSpPr/>
          <p:nvPr/>
        </p:nvSpPr>
        <p:spPr>
          <a:xfrm>
            <a:off x="2770496" y="4012439"/>
            <a:ext cx="8296899" cy="345907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7264" y="3914042"/>
            <a:ext cx="5020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Juin</a:t>
            </a:r>
            <a:endParaRPr kumimoji="0" lang="fr-FR" altLang="fr-FR" sz="1600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cxnSp>
        <p:nvCxnSpPr>
          <p:cNvPr id="31" name="Connecteur droit 30"/>
          <p:cNvCxnSpPr/>
          <p:nvPr/>
        </p:nvCxnSpPr>
        <p:spPr>
          <a:xfrm flipV="1">
            <a:off x="10428228" y="3352170"/>
            <a:ext cx="0" cy="8703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2008" y="2220988"/>
            <a:ext cx="2497177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i="1" dirty="0">
                <a:latin typeface="+mj-lt"/>
                <a:cs typeface="Calibri Light" panose="020F0302020204030204" pitchFamily="34" charset="0"/>
              </a:rPr>
              <a:t>SOUTENANCE ORALE DE</a:t>
            </a:r>
            <a:endParaRPr lang="fr-FR" altLang="fr-FR" sz="1600" b="1" i="1" dirty="0"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b="1" i="1" dirty="0">
                <a:latin typeface="+mj-lt"/>
                <a:cs typeface="Calibri Light" panose="020F0302020204030204" pitchFamily="34" charset="0"/>
              </a:rPr>
              <a:t>PROJET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i="1" dirty="0">
                <a:latin typeface="+mj-lt"/>
                <a:cs typeface="Calibri Light" panose="020F0302020204030204" pitchFamily="34" charset="0"/>
              </a:rPr>
              <a:t>Durée 40 min par élève</a:t>
            </a:r>
            <a:endParaRPr kumimoji="0" lang="fr-FR" altLang="fr-FR" sz="1400" i="1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sp>
        <p:nvSpPr>
          <p:cNvPr id="40" name="Flèche droite 39"/>
          <p:cNvSpPr/>
          <p:nvPr/>
        </p:nvSpPr>
        <p:spPr>
          <a:xfrm>
            <a:off x="914400" y="4039287"/>
            <a:ext cx="1182660" cy="310729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631" y="3628119"/>
            <a:ext cx="6115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6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rPr>
              <a:t>Stage </a:t>
            </a:r>
            <a:endParaRPr kumimoji="0" lang="fr-FR" altLang="fr-FR" sz="1200" i="1" u="none" strike="noStrike" cap="none" normalizeH="0" baseline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2" name="Groupe 47"/>
          <p:cNvGrpSpPr/>
          <p:nvPr/>
        </p:nvGrpSpPr>
        <p:grpSpPr>
          <a:xfrm>
            <a:off x="1449527" y="4122390"/>
            <a:ext cx="430012" cy="153608"/>
            <a:chOff x="1449527" y="4229801"/>
            <a:chExt cx="430012" cy="15360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833820" y="4229801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756217" y="423073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678607" y="423166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604740" y="4230731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527137" y="423166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449527" y="423259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48"/>
          <p:cNvGrpSpPr/>
          <p:nvPr/>
        </p:nvGrpSpPr>
        <p:grpSpPr>
          <a:xfrm>
            <a:off x="990457" y="4123325"/>
            <a:ext cx="430012" cy="153608"/>
            <a:chOff x="1449527" y="4229801"/>
            <a:chExt cx="430012" cy="15360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833820" y="4229801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756217" y="423073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678607" y="423166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604740" y="4230731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527137" y="423166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449527" y="423259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27" y="3947149"/>
            <a:ext cx="1101584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1</a:t>
            </a:r>
            <a:r>
              <a:rPr lang="fr-FR" altLang="fr-FR" b="1" i="1" baseline="30000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ère</a:t>
            </a:r>
            <a:r>
              <a:rPr lang="fr-FR" altLang="fr-FR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année</a:t>
            </a:r>
            <a:endParaRPr kumimoji="0" lang="fr-FR" altLang="fr-FR" b="1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57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4017" y="3949453"/>
            <a:ext cx="1348446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2ième année</a:t>
            </a:r>
            <a:endParaRPr kumimoji="0" lang="fr-FR" altLang="fr-FR" b="1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7" name="Groupe 67"/>
          <p:cNvGrpSpPr/>
          <p:nvPr/>
        </p:nvGrpSpPr>
        <p:grpSpPr>
          <a:xfrm>
            <a:off x="9971706" y="4117242"/>
            <a:ext cx="430012" cy="153608"/>
            <a:chOff x="1449527" y="4229801"/>
            <a:chExt cx="430012" cy="153608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833820" y="4229801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756217" y="423073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678607" y="423166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604740" y="4230731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527137" y="423166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449527" y="423259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0351385" y="4095658"/>
            <a:ext cx="141467" cy="1833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4727" y="3370960"/>
            <a:ext cx="110479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rPr>
              <a:t>Projet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rPr>
              <a:t> filé sur l’année</a:t>
            </a:r>
          </a:p>
        </p:txBody>
      </p:sp>
      <p:sp>
        <p:nvSpPr>
          <p:cNvPr id="77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3653" y="5263653"/>
            <a:ext cx="44469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Sans la participation d’un professionnel au jury,</a:t>
            </a:r>
            <a:br>
              <a:rPr lang="fr-FR" altLang="fr-FR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</a:br>
            <a:r>
              <a:rPr lang="fr-FR" altLang="fr-FR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l’évaluation du candidat ne peut avoir lieu !</a:t>
            </a:r>
          </a:p>
        </p:txBody>
      </p:sp>
      <p:pic>
        <p:nvPicPr>
          <p:cNvPr id="78" name="Image 77" descr="istockphoto-1187344927-170667a.jpg"/>
          <p:cNvPicPr>
            <a:picLocks noChangeAspect="1"/>
          </p:cNvPicPr>
          <p:nvPr/>
        </p:nvPicPr>
        <p:blipFill>
          <a:blip r:embed="rId3" cstate="print"/>
          <a:srcRect r="11375"/>
          <a:stretch>
            <a:fillRect/>
          </a:stretch>
        </p:blipFill>
        <p:spPr>
          <a:xfrm>
            <a:off x="944607" y="5101482"/>
            <a:ext cx="788657" cy="889880"/>
          </a:xfrm>
          <a:prstGeom prst="rect">
            <a:avLst/>
          </a:prstGeom>
        </p:spPr>
      </p:pic>
      <p:grpSp>
        <p:nvGrpSpPr>
          <p:cNvPr id="59" name="Groupe 47"/>
          <p:cNvGrpSpPr/>
          <p:nvPr/>
        </p:nvGrpSpPr>
        <p:grpSpPr>
          <a:xfrm>
            <a:off x="8176147" y="4117135"/>
            <a:ext cx="430012" cy="153608"/>
            <a:chOff x="1449527" y="4229801"/>
            <a:chExt cx="430012" cy="153608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833820" y="4229801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756217" y="423073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678607" y="423166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604740" y="4230731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527137" y="423166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47D8D9B-1093-4D9A-BFD6-DABFB6CF7EC1}"/>
                </a:ext>
              </a:extLst>
            </p:cNvPr>
            <p:cNvSpPr/>
            <p:nvPr/>
          </p:nvSpPr>
          <p:spPr bwMode="hidden">
            <a:xfrm flipH="1">
              <a:off x="1449527" y="4232596"/>
              <a:ext cx="45719" cy="1508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2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799" y="3987724"/>
            <a:ext cx="29658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6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rPr>
              <a:t>Sous épreuves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rPr>
              <a:t>(Etudes Descriptives et Economiques) </a:t>
            </a:r>
            <a:endParaRPr kumimoji="0" lang="fr-FR" altLang="fr-FR" sz="1200" i="1" u="none" strike="noStrike" cap="none" normalizeH="0" baseline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3D33C43-EEE1-E649-BEEC-09EC52880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0570" y="6074229"/>
            <a:ext cx="1483566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87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127" y="2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30" y="670784"/>
            <a:ext cx="64488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Calibri Light" panose="020F0302020204030204" pitchFamily="34" charset="0"/>
              </a:rPr>
              <a:t>NOMINATIONS DES RETRAITES </a:t>
            </a:r>
            <a:endParaRPr kumimoji="0" lang="fr-FR" altLang="fr-FR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000" y="1003749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9399" y="1967586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9272" y="2971333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8925" y="3048002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8798" y="4051749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images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52942" y="5261147"/>
            <a:ext cx="472484" cy="36831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527B416-43F8-B66D-BB70-F05762F8B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0570" y="6074229"/>
            <a:ext cx="1483566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87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127" y="2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30" y="670784"/>
            <a:ext cx="53898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40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MERCI DE VOTRE ECOUTE</a:t>
            </a:r>
            <a:endParaRPr kumimoji="0" lang="fr-FR" altLang="fr-FR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000" y="1003749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9399" y="1967586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9272" y="2971333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8925" y="3048002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8798" y="4051749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DE2D311-0DA0-29A4-3020-44AAE16A9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0570" y="6074229"/>
            <a:ext cx="1483566" cy="7837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209C433-A952-A305-B50F-13FA27E51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78" y="1198181"/>
            <a:ext cx="6932644" cy="462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87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127" y="0"/>
            <a:ext cx="148543" cy="58332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30" y="670784"/>
            <a:ext cx="60003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40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PLAN ASSEMBLEE GENERALE</a:t>
            </a:r>
            <a:endParaRPr kumimoji="0" lang="fr-FR" altLang="fr-FR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pic>
        <p:nvPicPr>
          <p:cNvPr id="15" name="Image 14" descr="bulle-dialogue-orientee-vers-la-gauch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13750" y="1477427"/>
            <a:ext cx="510353" cy="42582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B36884C-02B3-4C1B-AE0D-AEA37903A62B}"/>
              </a:ext>
            </a:extLst>
          </p:cNvPr>
          <p:cNvSpPr txBox="1"/>
          <p:nvPr/>
        </p:nvSpPr>
        <p:spPr>
          <a:xfrm>
            <a:off x="8226765" y="1456808"/>
            <a:ext cx="31933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INTRODUCTION</a:t>
            </a:r>
          </a:p>
          <a:p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B36884C-02B3-4C1B-AE0D-AEA37903A62B}"/>
              </a:ext>
            </a:extLst>
          </p:cNvPr>
          <p:cNvSpPr txBox="1"/>
          <p:nvPr/>
        </p:nvSpPr>
        <p:spPr>
          <a:xfrm>
            <a:off x="5614028" y="2049913"/>
            <a:ext cx="57884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RENOUVELLEMENT DU  BUREAU</a:t>
            </a:r>
          </a:p>
          <a:p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B36884C-02B3-4C1B-AE0D-AEA37903A62B}"/>
              </a:ext>
            </a:extLst>
          </p:cNvPr>
          <p:cNvSpPr txBox="1"/>
          <p:nvPr/>
        </p:nvSpPr>
        <p:spPr>
          <a:xfrm>
            <a:off x="4593279" y="2675273"/>
            <a:ext cx="68339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PRESENTATION DES COMPTES 2022</a:t>
            </a:r>
          </a:p>
          <a:p>
            <a:endParaRPr lang="fr-FR" dirty="0"/>
          </a:p>
        </p:txBody>
      </p:sp>
      <p:pic>
        <p:nvPicPr>
          <p:cNvPr id="19" name="Image 18" descr="images.png"/>
          <p:cNvPicPr>
            <a:picLocks noChangeAspect="1"/>
          </p:cNvPicPr>
          <p:nvPr/>
        </p:nvPicPr>
        <p:blipFill>
          <a:blip r:embed="rId3" cstate="print"/>
          <a:srcRect t="24450" b="23457"/>
          <a:stretch>
            <a:fillRect/>
          </a:stretch>
        </p:blipFill>
        <p:spPr>
          <a:xfrm>
            <a:off x="11408736" y="2052111"/>
            <a:ext cx="783265" cy="408027"/>
          </a:xfrm>
          <a:prstGeom prst="rect">
            <a:avLst/>
          </a:prstGeom>
        </p:spPr>
      </p:pic>
      <p:pic>
        <p:nvPicPr>
          <p:cNvPr id="21" name="Image 20" descr="288169-icone-de-vecteur-euro-gratuit-vectori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69284" y="2592894"/>
            <a:ext cx="586267" cy="586267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2B36884C-02B3-4C1B-AE0D-AEA37903A62B}"/>
              </a:ext>
            </a:extLst>
          </p:cNvPr>
          <p:cNvSpPr txBox="1"/>
          <p:nvPr/>
        </p:nvSpPr>
        <p:spPr>
          <a:xfrm>
            <a:off x="4628719" y="3337300"/>
            <a:ext cx="68339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REMERCIEMENT SPONSORS ET DONS</a:t>
            </a:r>
          </a:p>
          <a:p>
            <a:endParaRPr lang="fr-FR" dirty="0"/>
          </a:p>
        </p:txBody>
      </p:sp>
      <p:pic>
        <p:nvPicPr>
          <p:cNvPr id="23" name="Image 22" descr="TS_DJV ANG 049-86.jpg"/>
          <p:cNvPicPr>
            <a:picLocks noChangeAspect="1"/>
          </p:cNvPicPr>
          <p:nvPr/>
        </p:nvPicPr>
        <p:blipFill>
          <a:blip r:embed="rId5" cstate="print"/>
          <a:srcRect l="18944" t="33222" r="20519" b="25880"/>
          <a:stretch>
            <a:fillRect/>
          </a:stretch>
        </p:blipFill>
        <p:spPr>
          <a:xfrm>
            <a:off x="11511519" y="3374582"/>
            <a:ext cx="556439" cy="404844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2B36884C-02B3-4C1B-AE0D-AEA37903A62B}"/>
              </a:ext>
            </a:extLst>
          </p:cNvPr>
          <p:cNvSpPr txBox="1"/>
          <p:nvPr/>
        </p:nvSpPr>
        <p:spPr>
          <a:xfrm>
            <a:off x="4642892" y="3937019"/>
            <a:ext cx="68339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ORGANISATION D’EVENEMENTS ANNUELS</a:t>
            </a:r>
          </a:p>
          <a:p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B36884C-02B3-4C1B-AE0D-AEA37903A62B}"/>
              </a:ext>
            </a:extLst>
          </p:cNvPr>
          <p:cNvSpPr txBox="1"/>
          <p:nvPr/>
        </p:nvSpPr>
        <p:spPr>
          <a:xfrm>
            <a:off x="4146696" y="4552122"/>
            <a:ext cx="73656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RECHERCHE DE BENEVOLES POUR LES JURYS BTS</a:t>
            </a:r>
          </a:p>
          <a:p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B36884C-02B3-4C1B-AE0D-AEA37903A62B}"/>
              </a:ext>
            </a:extLst>
          </p:cNvPr>
          <p:cNvSpPr txBox="1"/>
          <p:nvPr/>
        </p:nvSpPr>
        <p:spPr>
          <a:xfrm>
            <a:off x="4171502" y="5125794"/>
            <a:ext cx="73656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DEPART A LA RETRAITE</a:t>
            </a:r>
          </a:p>
          <a:p>
            <a:endParaRPr lang="fr-FR" dirty="0"/>
          </a:p>
        </p:txBody>
      </p:sp>
      <p:pic>
        <p:nvPicPr>
          <p:cNvPr id="27" name="Image 26" descr="medical-notes-symbol-of-a-list-paper-on-a-clipboard_318-6169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584184" y="3940311"/>
            <a:ext cx="444910" cy="444910"/>
          </a:xfrm>
          <a:prstGeom prst="rect">
            <a:avLst/>
          </a:prstGeom>
        </p:spPr>
      </p:pic>
      <p:pic>
        <p:nvPicPr>
          <p:cNvPr id="29" name="Image 28" descr="jury-group-vector-icon-meeting-symbol-simple-flat-design-on-white-background-400-163413598.jpg"/>
          <p:cNvPicPr>
            <a:picLocks noChangeAspect="1"/>
          </p:cNvPicPr>
          <p:nvPr/>
        </p:nvPicPr>
        <p:blipFill>
          <a:blip r:embed="rId7" cstate="print"/>
          <a:srcRect l="13628" t="23349" r="12140" b="23907"/>
          <a:stretch>
            <a:fillRect/>
          </a:stretch>
        </p:blipFill>
        <p:spPr>
          <a:xfrm>
            <a:off x="11508362" y="4619324"/>
            <a:ext cx="598574" cy="425302"/>
          </a:xfrm>
          <a:prstGeom prst="rect">
            <a:avLst/>
          </a:prstGeom>
        </p:spPr>
      </p:pic>
      <p:pic>
        <p:nvPicPr>
          <p:cNvPr id="28" name="Image 27" descr="images (1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552942" y="5261147"/>
            <a:ext cx="472484" cy="36831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2785FB5-58A4-4962-190C-A363C06286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0570" y="6074229"/>
            <a:ext cx="1483566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87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127" y="2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30" y="670784"/>
            <a:ext cx="34923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40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INTRODUCTION </a:t>
            </a:r>
            <a:endParaRPr kumimoji="0" lang="fr-FR" altLang="fr-FR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000" y="546552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bulle-dialogue-orientee-vers-la-gauch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13750" y="1477427"/>
            <a:ext cx="510353" cy="4258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B479046-7389-9A02-DDCE-58A480B00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13" y="1198181"/>
            <a:ext cx="8614106" cy="459850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F003BFE-23A4-9E64-F36D-4912A1BDB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0570" y="6074229"/>
            <a:ext cx="1483566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87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127" y="2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30" y="701561"/>
            <a:ext cx="105932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36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RENOUVELLEMENT DU  BUREAU AVEC ORGANIGRAMME </a:t>
            </a:r>
            <a:endParaRPr kumimoji="0" lang="fr-FR" altLang="fr-FR" sz="36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000" y="1003749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images.png"/>
          <p:cNvPicPr>
            <a:picLocks noChangeAspect="1"/>
          </p:cNvPicPr>
          <p:nvPr/>
        </p:nvPicPr>
        <p:blipFill>
          <a:blip r:embed="rId2" cstate="print"/>
          <a:srcRect t="24450" b="23457"/>
          <a:stretch>
            <a:fillRect/>
          </a:stretch>
        </p:blipFill>
        <p:spPr>
          <a:xfrm>
            <a:off x="11408736" y="2052111"/>
            <a:ext cx="783265" cy="408027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895" y="1976132"/>
            <a:ext cx="22538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b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Christophe POILBOUT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PRESIDENT </a:t>
            </a:r>
            <a:endParaRPr kumimoji="0" lang="fr-FR" altLang="fr-FR" b="1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3263" y="1959349"/>
            <a:ext cx="224850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b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Mallory HETZEL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1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Calibri Light" panose="020F0302020204030204" pitchFamily="34" charset="0"/>
              </a:rPr>
              <a:t>PRESIDENTE</a:t>
            </a:r>
            <a:r>
              <a:rPr kumimoji="0" lang="fr-FR" altLang="fr-FR" b="1" i="1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Calibri Light" panose="020F0302020204030204" pitchFamily="34" charset="0"/>
              </a:rPr>
              <a:t> ADJOINTE</a:t>
            </a:r>
            <a:endParaRPr kumimoji="0" lang="fr-FR" altLang="fr-FR" b="1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3602" y="3384984"/>
            <a:ext cx="189295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b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Nicolas ANTOINE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TRESORIER</a:t>
            </a:r>
            <a:endParaRPr kumimoji="0" lang="fr-FR" altLang="fr-FR" b="1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8849" y="4826397"/>
            <a:ext cx="181331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b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Thomas DURIEUX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SECRETAIRE</a:t>
            </a:r>
            <a:endParaRPr kumimoji="0" lang="fr-FR" altLang="fr-FR" b="1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3329" y="4778459"/>
            <a:ext cx="210333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      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          ? </a:t>
            </a:r>
            <a:r>
              <a:rPr lang="fr-FR" sz="2000" b="0" i="0" dirty="0">
                <a:solidFill>
                  <a:srgbClr val="133453"/>
                </a:solidFill>
                <a:effectLst/>
                <a:latin typeface="segoe ui emoji" panose="020B0502040204020203" pitchFamily="34" charset="0"/>
              </a:rPr>
              <a:t>😞</a:t>
            </a: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?</a:t>
            </a:r>
            <a:endParaRPr lang="fr-FR" altLang="fr-FR" sz="2000" b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SECRETAIRE ADJOINT</a:t>
            </a:r>
            <a:endParaRPr kumimoji="0" lang="fr-FR" altLang="fr-FR" b="1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7D93E01-7E84-D67B-8CA4-A94EC0C36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0570" y="6074229"/>
            <a:ext cx="1483566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87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5497" y="1685535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127" y="2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30" y="670784"/>
            <a:ext cx="91710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40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		PRESENTATION DES COMPTES 2022</a:t>
            </a:r>
            <a:endParaRPr kumimoji="0" lang="fr-FR" altLang="fr-FR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000" y="1003749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comptes 19_page-0001.jpg"/>
          <p:cNvPicPr>
            <a:picLocks noChangeAspect="1"/>
          </p:cNvPicPr>
          <p:nvPr/>
        </p:nvPicPr>
        <p:blipFill>
          <a:blip r:embed="rId2" cstate="print"/>
          <a:srcRect l="12397" t="8046" r="9904" b="21609"/>
          <a:stretch>
            <a:fillRect/>
          </a:stretch>
        </p:blipFill>
        <p:spPr>
          <a:xfrm>
            <a:off x="823291" y="1418897"/>
            <a:ext cx="3767958" cy="4824248"/>
          </a:xfrm>
          <a:prstGeom prst="rect">
            <a:avLst/>
          </a:prstGeom>
        </p:spPr>
      </p:pic>
      <p:pic>
        <p:nvPicPr>
          <p:cNvPr id="11" name="Image 10" descr="comptes 20_page-0001.jpg"/>
          <p:cNvPicPr>
            <a:picLocks noChangeAspect="1"/>
          </p:cNvPicPr>
          <p:nvPr/>
        </p:nvPicPr>
        <p:blipFill>
          <a:blip r:embed="rId3" cstate="print"/>
          <a:srcRect l="13858" t="8046" r="14147" b="22299"/>
          <a:stretch>
            <a:fillRect/>
          </a:stretch>
        </p:blipFill>
        <p:spPr>
          <a:xfrm>
            <a:off x="4446072" y="1418900"/>
            <a:ext cx="3491346" cy="4776949"/>
          </a:xfrm>
          <a:prstGeom prst="rect">
            <a:avLst/>
          </a:prstGeom>
        </p:spPr>
      </p:pic>
      <p:pic>
        <p:nvPicPr>
          <p:cNvPr id="12" name="Image 11" descr="comptes 21_page-0001.jpg"/>
          <p:cNvPicPr>
            <a:picLocks noChangeAspect="1"/>
          </p:cNvPicPr>
          <p:nvPr/>
        </p:nvPicPr>
        <p:blipFill>
          <a:blip r:embed="rId4" cstate="print"/>
          <a:srcRect l="13372" t="6667" r="12830" b="22924"/>
          <a:stretch>
            <a:fillRect/>
          </a:stretch>
        </p:blipFill>
        <p:spPr>
          <a:xfrm>
            <a:off x="7984320" y="1312834"/>
            <a:ext cx="3578772" cy="4828659"/>
          </a:xfrm>
          <a:prstGeom prst="rect">
            <a:avLst/>
          </a:prstGeom>
        </p:spPr>
      </p:pic>
      <p:pic>
        <p:nvPicPr>
          <p:cNvPr id="6" name="Image 5" descr="288169-icone-de-vecteur-euro-gratuit-vectorie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69284" y="2592894"/>
            <a:ext cx="586267" cy="5862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0126AF8-7834-8068-BABD-39944731A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0570" y="6074229"/>
            <a:ext cx="1483566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87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127" y="2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31" y="670784"/>
            <a:ext cx="104931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Calibri Light" panose="020F0302020204030204" pitchFamily="34" charset="0"/>
              </a:rPr>
              <a:t>REMERCIEMENTS </a:t>
            </a:r>
            <a:endParaRPr kumimoji="0" lang="fr-FR" altLang="fr-FR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000" y="1003749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4389" y="2172389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TS_DJV ANG 049-86.jpg"/>
          <p:cNvPicPr>
            <a:picLocks noChangeAspect="1"/>
          </p:cNvPicPr>
          <p:nvPr/>
        </p:nvPicPr>
        <p:blipFill>
          <a:blip r:embed="rId2" cstate="print"/>
          <a:srcRect l="18944" t="33222" r="20519" b="25880"/>
          <a:stretch>
            <a:fillRect/>
          </a:stretch>
        </p:blipFill>
        <p:spPr>
          <a:xfrm>
            <a:off x="11543051" y="3374582"/>
            <a:ext cx="556439" cy="40484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D8A07CE-2808-9A94-DD9A-880BE622C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53" y="3565277"/>
            <a:ext cx="2075106" cy="12024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146D48D-B565-37E7-05A2-34C5CAF82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614" y="1565779"/>
            <a:ext cx="1259887" cy="12723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83B1CCF-7983-CEE5-EB31-7C492E410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396" y="1565778"/>
            <a:ext cx="2474839" cy="111633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174EB7D-8AF5-BAE6-C210-F7A6EA4919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106" y="4588286"/>
            <a:ext cx="1597246" cy="160943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A4E1DAB-FA00-0F6B-888D-061B8068B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373" y="2945427"/>
            <a:ext cx="1764915" cy="174948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B40BF3E-8C15-0B0B-CCFB-FEA8D02904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550" y="1565778"/>
            <a:ext cx="2218944" cy="172694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FB3BBFE-7AAB-CDC0-B15F-09709A677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14" y="4166515"/>
            <a:ext cx="1847850" cy="172402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7765F47-8EBB-6DEE-4980-984D59471B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872" y="4756458"/>
            <a:ext cx="2083060" cy="1158002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D2C8EB59-F0A5-9A11-059B-F3CF334584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019" y="3124390"/>
            <a:ext cx="1169700" cy="115800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7E0B938F-D1B7-B5A5-5106-54BC142AC5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951" y="4773634"/>
            <a:ext cx="1764914" cy="120236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FF5F186-CB89-37F6-EAC2-FDBBA6A0ED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0570" y="6074229"/>
            <a:ext cx="1483566" cy="78377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7F19433-B64B-AACE-ACDA-3B809F95AA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75" y="1484706"/>
            <a:ext cx="1850290" cy="18080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D67470C-3C97-6FF8-F570-5BC5C4A756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524" y="3486934"/>
            <a:ext cx="2328061" cy="110135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E02EEE5-6B4B-656B-746C-F71635050C84}"/>
              </a:ext>
            </a:extLst>
          </p:cNvPr>
          <p:cNvSpPr txBox="1"/>
          <p:nvPr/>
        </p:nvSpPr>
        <p:spPr>
          <a:xfrm>
            <a:off x="923926" y="5889563"/>
            <a:ext cx="3218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Montant total des sponsors 3 250 €</a:t>
            </a:r>
          </a:p>
        </p:txBody>
      </p:sp>
    </p:spTree>
    <p:extLst>
      <p:ext uri="{BB962C8B-B14F-4D97-AF65-F5344CB8AC3E}">
        <p14:creationId xmlns:p14="http://schemas.microsoft.com/office/powerpoint/2010/main" val="3641987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127" y="2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30" y="763116"/>
            <a:ext cx="75341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Calibri Light" panose="020F0302020204030204" pitchFamily="34" charset="0"/>
              </a:rPr>
              <a:t>RENCONTRES ETUDIANTS </a:t>
            </a:r>
            <a:r>
              <a:rPr lang="fr-FR" altLang="fr-FR" sz="28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PROFESSIONNELS</a:t>
            </a:r>
            <a:endParaRPr kumimoji="0" lang="fr-FR" altLang="fr-FR" sz="28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000" y="1003749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9399" y="1967586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9272" y="2971333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medical-notes-symbol-of-a-list-paper-on-a-clipboard_318-616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68419" y="3893013"/>
            <a:ext cx="444910" cy="44491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925" y="1533379"/>
            <a:ext cx="140491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b="1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400" b="1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794" y="1885653"/>
            <a:ext cx="48582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PROCHAINE SOIREE LE 7 FEVRIER 2024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2659" y="5732057"/>
            <a:ext cx="1755255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i="1" dirty="0">
                <a:latin typeface="+mj-lt"/>
                <a:cs typeface="Calibri Light" panose="020F0302020204030204" pitchFamily="34" charset="0"/>
              </a:rPr>
              <a:t>AG 2009</a:t>
            </a:r>
            <a:endParaRPr kumimoji="0" lang="fr-FR" altLang="fr-FR" sz="1200" i="1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700" y="6007288"/>
            <a:ext cx="4543342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i="1" dirty="0">
                <a:latin typeface="+mj-lt"/>
                <a:cs typeface="Calibri Light" panose="020F0302020204030204" pitchFamily="34" charset="0"/>
              </a:rPr>
              <a:t>Rencontre du 25/01/2023</a:t>
            </a:r>
            <a:endParaRPr kumimoji="0" lang="fr-FR" altLang="fr-FR" sz="1200" i="1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38C489-1D33-AF69-5599-89638C50C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42" y="2617288"/>
            <a:ext cx="4520000" cy="339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ABBED36-8378-E3DB-DAD8-5DF97512A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556" y="1484905"/>
            <a:ext cx="5561379" cy="417103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E3CBDDD-9792-4B12-A7F2-B1BD1CA7BC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0570" y="6074229"/>
            <a:ext cx="1483566" cy="78377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5E8910A-2FF6-4127-7E00-296CD6F3EF5F}"/>
              </a:ext>
            </a:extLst>
          </p:cNvPr>
          <p:cNvSpPr txBox="1"/>
          <p:nvPr/>
        </p:nvSpPr>
        <p:spPr>
          <a:xfrm>
            <a:off x="686131" y="58874"/>
            <a:ext cx="9810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ORGANISATION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fr-FR" sz="40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D’EVENEMENTS ANNUELS</a:t>
            </a:r>
          </a:p>
        </p:txBody>
      </p:sp>
    </p:spTree>
    <p:extLst>
      <p:ext uri="{BB962C8B-B14F-4D97-AF65-F5344CB8AC3E}">
        <p14:creationId xmlns:p14="http://schemas.microsoft.com/office/powerpoint/2010/main" val="3641987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127" y="2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31" y="670784"/>
            <a:ext cx="10301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Calibri Light" panose="020F0302020204030204" pitchFamily="34" charset="0"/>
              </a:rPr>
              <a:t>SOR</a:t>
            </a:r>
            <a:r>
              <a:rPr lang="fr-FR" altLang="fr-FR" sz="40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TIE KARTING AVEC INVITATION DES SPONSORS</a:t>
            </a:r>
            <a:endParaRPr kumimoji="0" lang="fr-FR" altLang="fr-FR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000" y="1003749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9399" y="1967586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9272" y="2971333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medical-notes-symbol-of-a-list-paper-on-a-clipboard_318-616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68419" y="3893013"/>
            <a:ext cx="444910" cy="44491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606" y="1533379"/>
            <a:ext cx="677909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b="1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400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SAMEDI 18 NOVEMBRE 2023 A LA ROCHE SUR FORON </a:t>
            </a:r>
            <a:endParaRPr kumimoji="0" lang="fr-FR" altLang="fr-FR" sz="2400" b="1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464" y="1906951"/>
            <a:ext cx="363327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b="1" i="1" u="sng" dirty="0">
                <a:latin typeface="+mj-lt"/>
                <a:cs typeface="Calibri Light" panose="020F0302020204030204" pitchFamily="34" charset="0"/>
              </a:rPr>
              <a:t>Formule Mini Grand Prix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400" i="1" u="none" strike="noStrike" cap="none" normalizeH="0" baseline="0" dirty="0">
              <a:ln>
                <a:noFill/>
              </a:ln>
              <a:effectLst/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i="1" dirty="0">
                <a:latin typeface="+mj-lt"/>
                <a:cs typeface="Calibri Light" panose="020F0302020204030204" pitchFamily="34" charset="0"/>
              </a:rPr>
              <a:t>25 € pour les Etudiants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400" i="1" dirty="0"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i="1" u="none" strike="noStrike" cap="none" normalizeH="0" baseline="0" dirty="0">
                <a:ln>
                  <a:noFill/>
                </a:ln>
                <a:effectLst/>
                <a:latin typeface="+mj-lt"/>
                <a:cs typeface="Calibri Light" panose="020F0302020204030204" pitchFamily="34" charset="0"/>
              </a:rPr>
              <a:t>50 € pour les </a:t>
            </a:r>
            <a:r>
              <a:rPr lang="fr-FR" altLang="fr-FR" sz="1400" i="1" dirty="0">
                <a:latin typeface="+mj-lt"/>
                <a:cs typeface="Calibri Light" panose="020F0302020204030204" pitchFamily="34" charset="0"/>
              </a:rPr>
              <a:t>A</a:t>
            </a:r>
            <a:r>
              <a:rPr kumimoji="0" lang="fr-FR" altLang="fr-FR" sz="1400" i="1" u="none" strike="noStrike" cap="none" normalizeH="0" baseline="0" dirty="0">
                <a:ln>
                  <a:noFill/>
                </a:ln>
                <a:effectLst/>
                <a:latin typeface="+mj-lt"/>
                <a:cs typeface="Calibri Light" panose="020F0302020204030204" pitchFamily="34" charset="0"/>
              </a:rPr>
              <a:t>dhérents</a:t>
            </a:r>
            <a:endParaRPr kumimoji="0" lang="fr-FR" altLang="fr-FR" sz="1200" i="1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8123" y="5153118"/>
            <a:ext cx="249717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i="1" dirty="0">
                <a:latin typeface="+mj-lt"/>
                <a:cs typeface="Calibri Light" panose="020F0302020204030204" pitchFamily="34" charset="0"/>
              </a:rPr>
              <a:t> </a:t>
            </a:r>
            <a:endParaRPr kumimoji="0" lang="fr-FR" altLang="fr-FR" sz="1200" i="1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44C5E4B-EED7-3451-AA01-1D0174E1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0570" y="6074229"/>
            <a:ext cx="1483566" cy="7837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DFF63F-E6EF-4FFF-A661-F4B03CBA8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64" y="2302820"/>
            <a:ext cx="6469222" cy="377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87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127" y="2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31" y="670784"/>
            <a:ext cx="48272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Calibri Light" panose="020F0302020204030204" pitchFamily="34" charset="0"/>
              </a:rPr>
              <a:t>VISITES DE CHAN</a:t>
            </a:r>
            <a:r>
              <a:rPr lang="fr-FR" altLang="fr-FR" sz="40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TIERS </a:t>
            </a:r>
            <a:endParaRPr kumimoji="0" lang="fr-FR" altLang="fr-FR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7000" y="1003749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9399" y="1967586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7D8D9B-1093-4D9A-BFD6-DABFB6CF7EC1}"/>
              </a:ext>
            </a:extLst>
          </p:cNvPr>
          <p:cNvSpPr/>
          <p:nvPr/>
        </p:nvSpPr>
        <p:spPr>
          <a:xfrm>
            <a:off x="11709272" y="2971333"/>
            <a:ext cx="148543" cy="1198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medical-notes-symbol-of-a-list-paper-on-a-clipboard_318-616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68419" y="3893013"/>
            <a:ext cx="444910" cy="44491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925" y="1533379"/>
            <a:ext cx="25359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b="1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400" b="1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</a:t>
            </a:r>
            <a:endParaRPr kumimoji="0" lang="fr-FR" altLang="fr-FR" sz="2400" b="1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2698" y="3228501"/>
            <a:ext cx="205664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i="1" dirty="0">
                <a:latin typeface="+mj-lt"/>
                <a:cs typeface="Calibri Light" panose="020F0302020204030204" pitchFamily="34" charset="0"/>
              </a:rPr>
              <a:t>BTS MEC 13/09/2023</a:t>
            </a:r>
            <a:endParaRPr kumimoji="0" lang="fr-FR" altLang="fr-FR" sz="1200" i="1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3450" y="4852865"/>
            <a:ext cx="324159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i="1" dirty="0">
                <a:latin typeface="+mj-lt"/>
                <a:cs typeface="Calibri Light" panose="020F0302020204030204" pitchFamily="34" charset="0"/>
              </a:rPr>
              <a:t>Lyon </a:t>
            </a:r>
            <a:r>
              <a:rPr lang="fr-FR" altLang="fr-FR" sz="1400" i="1" dirty="0" err="1">
                <a:latin typeface="+mj-lt"/>
                <a:cs typeface="Calibri Light" panose="020F0302020204030204" pitchFamily="34" charset="0"/>
              </a:rPr>
              <a:t>Décines</a:t>
            </a:r>
            <a:r>
              <a:rPr lang="fr-FR" altLang="fr-FR" sz="1400" i="1" dirty="0">
                <a:latin typeface="+mj-lt"/>
                <a:cs typeface="Calibri Light" panose="020F0302020204030204" pitchFamily="34" charset="0"/>
              </a:rPr>
              <a:t>  Groupama Stadium 2014</a:t>
            </a:r>
            <a:endParaRPr kumimoji="0" lang="fr-FR" altLang="fr-FR" sz="1200" i="1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33A9B6A2-1F06-45D4-9E65-782E1EDB3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423" y="5924068"/>
            <a:ext cx="391019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i="1" dirty="0">
              <a:solidFill>
                <a:schemeClr val="accent2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i="1" dirty="0">
                <a:latin typeface="+mj-lt"/>
                <a:cs typeface="Calibri Light" panose="020F0302020204030204" pitchFamily="34" charset="0"/>
              </a:rPr>
              <a:t>Sortie </a:t>
            </a:r>
            <a:r>
              <a:rPr lang="fr-FR" altLang="fr-FR" sz="1400" i="1" dirty="0" err="1">
                <a:latin typeface="+mj-lt"/>
                <a:cs typeface="Calibri Light" panose="020F0302020204030204" pitchFamily="34" charset="0"/>
              </a:rPr>
              <a:t>Alphi</a:t>
            </a:r>
            <a:r>
              <a:rPr lang="fr-FR" altLang="fr-FR" sz="1400" i="1" dirty="0">
                <a:latin typeface="+mj-lt"/>
                <a:cs typeface="Calibri Light" panose="020F0302020204030204" pitchFamily="34" charset="0"/>
              </a:rPr>
              <a:t> TS1 Bat</a:t>
            </a:r>
            <a:endParaRPr kumimoji="0" lang="fr-FR" altLang="fr-FR" sz="1200" i="1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65D680E-2E5B-D812-5671-941F363C8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0570" y="6074229"/>
            <a:ext cx="1483566" cy="78377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D977E8D-DBDF-0E43-11B5-275ACBFB15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04" y="1458224"/>
            <a:ext cx="5067693" cy="467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8710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1337</TotalTime>
  <Words>341</Words>
  <Application>Microsoft Office PowerPoint</Application>
  <PresentationFormat>Grand écran</PresentationFormat>
  <Paragraphs>122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Bahnschrift</vt:lpstr>
      <vt:lpstr>Calibri</vt:lpstr>
      <vt:lpstr>Calibri Light</vt:lpstr>
      <vt:lpstr>segoe ui emoji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Elo</dc:creator>
  <cp:lastModifiedBy>SGTi SGTi</cp:lastModifiedBy>
  <cp:revision>280</cp:revision>
  <cp:lastPrinted>2023-09-19T05:42:55Z</cp:lastPrinted>
  <dcterms:created xsi:type="dcterms:W3CDTF">2019-03-06T09:50:46Z</dcterms:created>
  <dcterms:modified xsi:type="dcterms:W3CDTF">2023-09-19T05:45:29Z</dcterms:modified>
</cp:coreProperties>
</file>